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7" r:id="rId11"/>
    <p:sldId id="273" r:id="rId12"/>
    <p:sldId id="268" r:id="rId13"/>
    <p:sldId id="270" r:id="rId14"/>
    <p:sldId id="272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56" autoAdjust="0"/>
  </p:normalViewPr>
  <p:slideViewPr>
    <p:cSldViewPr snapToGrid="0">
      <p:cViewPr varScale="1">
        <p:scale>
          <a:sx n="81" d="100"/>
          <a:sy n="81" d="100"/>
        </p:scale>
        <p:origin x="48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B0622-DDB5-4834-9DA0-6E63C4869CD9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161C4-FC97-47A4-8F37-B1E7F5D97FF5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2409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161C4-FC97-47A4-8F37-B1E7F5D97FF5}" type="slidenum">
              <a:rPr kumimoji="0" lang="en-H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H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26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359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00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94021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5961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81042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8025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11193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25313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1896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9327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5801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9473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239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1149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2865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2705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06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D278F2A-966D-4078-97F8-4DF8428EEDB1}" type="datetimeFigureOut">
              <a:rPr lang="en-HK" smtClean="0"/>
              <a:t>18/4/2022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87289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lNKYKVtlTQ?feature=oembed" TargetMode="External"/><Relationship Id="rId4" Type="http://schemas.openxmlformats.org/officeDocument/2006/relationships/hyperlink" Target="https://www.youtube.com/watch?v=7lNKYKVtlTQ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journals.plos.org/plosone/article?id=10.1371/journal.pone.02158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w.githubusercontent.com/erleben/FOAM/master/doc/bondorf.17.master_thesis.pdf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AC0D-902D-4B9F-BE87-72AD14D35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HK" dirty="0"/>
              <a:t>Numerical simulation of Foams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AAD1D-5674-45EC-9EE3-F93AB43CF8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Tony Hau</a:t>
            </a:r>
          </a:p>
          <a:p>
            <a:r>
              <a:rPr lang="en-GB" dirty="0"/>
              <a:t>UNDER THE SUPERVISION OF PROFESSOR ZHANG RUI. This project owes much effort to prof </a:t>
            </a:r>
            <a:r>
              <a:rPr lang="en-GB" dirty="0" err="1"/>
              <a:t>zhang</a:t>
            </a:r>
            <a:r>
              <a:rPr lang="en-GB" dirty="0"/>
              <a:t> and support from teaching assistant kyle </a:t>
            </a:r>
            <a:r>
              <a:rPr lang="en-GB" dirty="0" err="1"/>
              <a:t>chan</a:t>
            </a:r>
            <a:r>
              <a:rPr lang="en-GB" dirty="0"/>
              <a:t> </a:t>
            </a:r>
            <a:r>
              <a:rPr lang="en-GB" dirty="0" err="1"/>
              <a:t>chung</a:t>
            </a:r>
            <a:r>
              <a:rPr lang="en-GB" dirty="0"/>
              <a:t> wing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9578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B565-E037-4411-9754-87BFDD9A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Result from first simulation</a:t>
            </a:r>
          </a:p>
        </p:txBody>
      </p:sp>
      <p:pic>
        <p:nvPicPr>
          <p:cNvPr id="4" name="video_at_frame_6">
            <a:hlinkClick r:id="" action="ppaction://media"/>
            <a:extLst>
              <a:ext uri="{FF2B5EF4-FFF2-40B4-BE49-F238E27FC236}">
                <a16:creationId xmlns:a16="http://schemas.microsoft.com/office/drawing/2014/main" id="{1EB1E470-0FFC-4065-87A0-7D1BB89D93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34470"/>
            <a:ext cx="9413271" cy="5113930"/>
          </a:xfrm>
        </p:spPr>
      </p:pic>
    </p:spTree>
    <p:extLst>
      <p:ext uri="{BB962C8B-B14F-4D97-AF65-F5344CB8AC3E}">
        <p14:creationId xmlns:p14="http://schemas.microsoft.com/office/powerpoint/2010/main" val="154219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B565-E037-4411-9754-87BFDD9A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Result from first simulation – some interesting statistics</a:t>
            </a:r>
          </a:p>
        </p:txBody>
      </p:sp>
      <p:pic>
        <p:nvPicPr>
          <p:cNvPr id="11" name="Content Placeholder 10" descr="A picture containing shape&#10;&#10;Description automatically generated">
            <a:extLst>
              <a:ext uri="{FF2B5EF4-FFF2-40B4-BE49-F238E27FC236}">
                <a16:creationId xmlns:a16="http://schemas.microsoft.com/office/drawing/2014/main" id="{BEB1FAB9-8839-4CDB-89EB-A7B25BBD3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057" y="1370057"/>
            <a:ext cx="5500889" cy="5237072"/>
          </a:xfr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CC23821-E2C3-4C1F-9014-EEC498312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60508"/>
              </p:ext>
            </p:extLst>
          </p:nvPr>
        </p:nvGraphicFramePr>
        <p:xfrm>
          <a:off x="388324" y="2327034"/>
          <a:ext cx="58257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867">
                  <a:extLst>
                    <a:ext uri="{9D8B030D-6E8A-4147-A177-3AD203B41FA5}">
                      <a16:colId xmlns:a16="http://schemas.microsoft.com/office/drawing/2014/main" val="3906968105"/>
                    </a:ext>
                  </a:extLst>
                </a:gridCol>
                <a:gridCol w="2912867">
                  <a:extLst>
                    <a:ext uri="{9D8B030D-6E8A-4147-A177-3AD203B41FA5}">
                      <a16:colId xmlns:a16="http://schemas.microsoft.com/office/drawing/2014/main" val="1251360988"/>
                    </a:ext>
                  </a:extLst>
                </a:gridCol>
              </a:tblGrid>
              <a:tr h="187160">
                <a:tc>
                  <a:txBody>
                    <a:bodyPr/>
                    <a:lstStyle/>
                    <a:p>
                      <a:r>
                        <a:rPr lang="en-HK" dirty="0"/>
                        <a:t>Number of sides of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72923"/>
                  </a:ext>
                </a:extLst>
              </a:tr>
              <a:tr h="187160">
                <a:tc>
                  <a:txBody>
                    <a:bodyPr/>
                    <a:lstStyle/>
                    <a:p>
                      <a:r>
                        <a:rPr lang="en-HK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121 (8.09%)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224164"/>
                  </a:ext>
                </a:extLst>
              </a:tr>
              <a:tr h="187160">
                <a:tc>
                  <a:txBody>
                    <a:bodyPr/>
                    <a:lstStyle/>
                    <a:p>
                      <a:r>
                        <a:rPr lang="en-HK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1340 (90.0%)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39171"/>
                  </a:ext>
                </a:extLst>
              </a:tr>
              <a:tr h="187160">
                <a:tc>
                  <a:txBody>
                    <a:bodyPr/>
                    <a:lstStyle/>
                    <a:p>
                      <a:r>
                        <a:rPr lang="en-HK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35 (2.34%)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122831"/>
                  </a:ext>
                </a:extLst>
              </a:tr>
              <a:tr h="187160">
                <a:tc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Total: 1496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0835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5B4ED97-F368-4282-8F22-59038B8ACB36}"/>
              </a:ext>
            </a:extLst>
          </p:cNvPr>
          <p:cNvSpPr txBox="1"/>
          <p:nvPr/>
        </p:nvSpPr>
        <p:spPr>
          <a:xfrm>
            <a:off x="4566390" y="6220616"/>
            <a:ext cx="228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At frame 100</a:t>
            </a:r>
          </a:p>
        </p:txBody>
      </p:sp>
    </p:spTree>
    <p:extLst>
      <p:ext uri="{BB962C8B-B14F-4D97-AF65-F5344CB8AC3E}">
        <p14:creationId xmlns:p14="http://schemas.microsoft.com/office/powerpoint/2010/main" val="189286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B565-E037-4411-9754-87BFDD9A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Addition to the result from first simulation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254F8-302A-4117-935A-0CCDA4851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697" y="1853248"/>
            <a:ext cx="8310810" cy="4038132"/>
          </a:xfrm>
        </p:spPr>
        <p:txBody>
          <a:bodyPr/>
          <a:lstStyle/>
          <a:p>
            <a:r>
              <a:rPr lang="en-HK" dirty="0"/>
              <a:t>During simulation, we also </a:t>
            </a:r>
            <a:r>
              <a:rPr lang="en-HK" b="1" dirty="0">
                <a:solidFill>
                  <a:schemeClr val="bg1"/>
                </a:solidFill>
              </a:rPr>
              <a:t>try to change some parameters </a:t>
            </a:r>
            <a:r>
              <a:rPr lang="en-HK" dirty="0"/>
              <a:t>to </a:t>
            </a:r>
            <a:r>
              <a:rPr lang="en-HK" b="1" dirty="0">
                <a:solidFill>
                  <a:schemeClr val="bg1"/>
                </a:solidFill>
              </a:rPr>
              <a:t>fit</a:t>
            </a:r>
            <a:r>
              <a:rPr lang="en-HK" dirty="0"/>
              <a:t> this model to simulate </a:t>
            </a:r>
            <a:r>
              <a:rPr lang="en-HK" b="1" dirty="0">
                <a:solidFill>
                  <a:schemeClr val="bg1"/>
                </a:solidFill>
              </a:rPr>
              <a:t>real cell movements</a:t>
            </a:r>
            <a:r>
              <a:rPr lang="en-HK" dirty="0"/>
              <a:t>.</a:t>
            </a:r>
          </a:p>
          <a:p>
            <a:r>
              <a:rPr lang="en-HK" dirty="0"/>
              <a:t>In particular, we include an </a:t>
            </a:r>
            <a:r>
              <a:rPr lang="en-HK" b="1" dirty="0">
                <a:solidFill>
                  <a:schemeClr val="bg1"/>
                </a:solidFill>
              </a:rPr>
              <a:t>energy term</a:t>
            </a:r>
            <a:r>
              <a:rPr lang="en-HK" dirty="0"/>
              <a:t> that allows bubbles </a:t>
            </a:r>
            <a:r>
              <a:rPr lang="en-HK" b="1" dirty="0">
                <a:solidFill>
                  <a:schemeClr val="bg1"/>
                </a:solidFill>
              </a:rPr>
              <a:t>to change its area</a:t>
            </a:r>
            <a:r>
              <a:rPr lang="en-HK" dirty="0"/>
              <a:t>, some </a:t>
            </a:r>
            <a:r>
              <a:rPr lang="en-HK" b="1" dirty="0">
                <a:solidFill>
                  <a:schemeClr val="bg1"/>
                </a:solidFill>
              </a:rPr>
              <a:t>thermal random noises </a:t>
            </a:r>
            <a:r>
              <a:rPr lang="en-HK" dirty="0"/>
              <a:t>and a </a:t>
            </a:r>
            <a:r>
              <a:rPr lang="en-HK" b="1" dirty="0">
                <a:solidFill>
                  <a:schemeClr val="bg1"/>
                </a:solidFill>
              </a:rPr>
              <a:t>self-propulsion term </a:t>
            </a:r>
            <a:r>
              <a:rPr lang="en-HK" dirty="0"/>
              <a:t>that allows cells to </a:t>
            </a:r>
            <a:r>
              <a:rPr lang="en-HK" b="1" dirty="0">
                <a:solidFill>
                  <a:schemeClr val="bg1"/>
                </a:solidFill>
              </a:rPr>
              <a:t>move by itself</a:t>
            </a:r>
            <a:r>
              <a:rPr lang="en-HK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FC184-B7E1-4C0C-8823-F6A4775B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8419"/>
            <a:ext cx="12192000" cy="204095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F1473DD-E1CA-46B5-AFAB-6252AC432554}"/>
              </a:ext>
            </a:extLst>
          </p:cNvPr>
          <p:cNvSpPr/>
          <p:nvPr/>
        </p:nvSpPr>
        <p:spPr>
          <a:xfrm>
            <a:off x="4919810" y="4078336"/>
            <a:ext cx="1346356" cy="62269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897DD2-2D09-4D6F-A143-0F4643795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66"/>
          <a:stretch/>
        </p:blipFill>
        <p:spPr>
          <a:xfrm>
            <a:off x="8720512" y="3407868"/>
            <a:ext cx="3139162" cy="69513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72B470B-E1A7-44EB-BC2F-917B1FC57965}"/>
              </a:ext>
            </a:extLst>
          </p:cNvPr>
          <p:cNvSpPr/>
          <p:nvPr/>
        </p:nvSpPr>
        <p:spPr>
          <a:xfrm>
            <a:off x="11023288" y="3608419"/>
            <a:ext cx="695618" cy="4699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70CE8A-4046-42F2-BF39-BA18D081D1C7}"/>
              </a:ext>
            </a:extLst>
          </p:cNvPr>
          <p:cNvSpPr/>
          <p:nvPr/>
        </p:nvSpPr>
        <p:spPr>
          <a:xfrm>
            <a:off x="9941916" y="3608419"/>
            <a:ext cx="608278" cy="4699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EC2E31-2F39-4E2B-AA72-3D3A7208CD0F}"/>
              </a:ext>
            </a:extLst>
          </p:cNvPr>
          <p:cNvCxnSpPr/>
          <p:nvPr/>
        </p:nvCxnSpPr>
        <p:spPr>
          <a:xfrm flipH="1">
            <a:off x="8388186" y="4103002"/>
            <a:ext cx="1678682" cy="188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8CEF1B-2AC2-48B5-9AE3-F4A90ECF5E45}"/>
              </a:ext>
            </a:extLst>
          </p:cNvPr>
          <p:cNvCxnSpPr/>
          <p:nvPr/>
        </p:nvCxnSpPr>
        <p:spPr>
          <a:xfrm>
            <a:off x="6173656" y="4597585"/>
            <a:ext cx="2120010" cy="1389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8DF58F-2B1F-4205-B14B-EA234B77A696}"/>
              </a:ext>
            </a:extLst>
          </p:cNvPr>
          <p:cNvCxnSpPr>
            <a:stCxn id="14" idx="4"/>
          </p:cNvCxnSpPr>
          <p:nvPr/>
        </p:nvCxnSpPr>
        <p:spPr>
          <a:xfrm flipH="1">
            <a:off x="8514986" y="4078336"/>
            <a:ext cx="2856111" cy="190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6FE298-0340-4D2A-B17C-4F77C8098649}"/>
              </a:ext>
            </a:extLst>
          </p:cNvPr>
          <p:cNvSpPr txBox="1"/>
          <p:nvPr/>
        </p:nvSpPr>
        <p:spPr>
          <a:xfrm>
            <a:off x="7390915" y="6115414"/>
            <a:ext cx="379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what we have added on top of first simulation</a:t>
            </a:r>
          </a:p>
        </p:txBody>
      </p:sp>
    </p:spTree>
    <p:extLst>
      <p:ext uri="{BB962C8B-B14F-4D97-AF65-F5344CB8AC3E}">
        <p14:creationId xmlns:p14="http://schemas.microsoft.com/office/powerpoint/2010/main" val="601172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B565-E037-4411-9754-87BFDD9A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sz="3200" dirty="0"/>
              <a:t>Addition to the result from first simulation – Adding chaotic thermal random motion</a:t>
            </a:r>
          </a:p>
        </p:txBody>
      </p:sp>
      <p:pic>
        <p:nvPicPr>
          <p:cNvPr id="3" name="experiment3">
            <a:hlinkClick r:id="" action="ppaction://media"/>
            <a:extLst>
              <a:ext uri="{FF2B5EF4-FFF2-40B4-BE49-F238E27FC236}">
                <a16:creationId xmlns:a16="http://schemas.microsoft.com/office/drawing/2014/main" id="{B9A0F8EA-8F4B-4C4A-89BA-9BB12193A5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134077"/>
            <a:ext cx="12192000" cy="331191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2558E-E0E7-4D11-943C-F548D45106EA}"/>
              </a:ext>
            </a:extLst>
          </p:cNvPr>
          <p:cNvSpPr txBox="1"/>
          <p:nvPr/>
        </p:nvSpPr>
        <p:spPr>
          <a:xfrm>
            <a:off x="2058802" y="5615425"/>
            <a:ext cx="8392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Left simulation: with the </a:t>
            </a:r>
            <a:r>
              <a:rPr lang="en-HK" b="1" dirty="0">
                <a:solidFill>
                  <a:schemeClr val="bg1"/>
                </a:solidFill>
              </a:rPr>
              <a:t>width</a:t>
            </a:r>
            <a:r>
              <a:rPr lang="en-HK" dirty="0"/>
              <a:t> of the </a:t>
            </a:r>
            <a:r>
              <a:rPr lang="en-HK" b="1" dirty="0">
                <a:solidFill>
                  <a:schemeClr val="bg1"/>
                </a:solidFill>
              </a:rPr>
              <a:t>distribution of Gaussian thermal random motion </a:t>
            </a:r>
            <a:r>
              <a:rPr lang="en-HK" dirty="0"/>
              <a:t>equal to </a:t>
            </a:r>
            <a:r>
              <a:rPr lang="en-HK" b="1" dirty="0">
                <a:solidFill>
                  <a:schemeClr val="bg1"/>
                </a:solidFill>
              </a:rPr>
              <a:t>0.01</a:t>
            </a:r>
          </a:p>
          <a:p>
            <a:r>
              <a:rPr lang="en-HK" dirty="0"/>
              <a:t>Right simulation: with the width equal to </a:t>
            </a:r>
            <a:r>
              <a:rPr lang="en-HK" b="1" dirty="0">
                <a:solidFill>
                  <a:schemeClr val="bg1"/>
                </a:solidFill>
              </a:rPr>
              <a:t>2 </a:t>
            </a:r>
          </a:p>
        </p:txBody>
      </p:sp>
    </p:spTree>
    <p:extLst>
      <p:ext uri="{BB962C8B-B14F-4D97-AF65-F5344CB8AC3E}">
        <p14:creationId xmlns:p14="http://schemas.microsoft.com/office/powerpoint/2010/main" val="15437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B565-E037-4411-9754-87BFDD9A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sz="3200" dirty="0"/>
              <a:t>Addition to the result from first simulation – Adding chaotic thermal random motion</a:t>
            </a:r>
          </a:p>
        </p:txBody>
      </p:sp>
      <p:pic>
        <p:nvPicPr>
          <p:cNvPr id="6" name="experiment10_data">
            <a:hlinkClick r:id="" action="ppaction://media"/>
            <a:extLst>
              <a:ext uri="{FF2B5EF4-FFF2-40B4-BE49-F238E27FC236}">
                <a16:creationId xmlns:a16="http://schemas.microsoft.com/office/drawing/2014/main" id="{62E15155-F2B7-4766-9250-05B9FE65B8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4060" y="1716050"/>
            <a:ext cx="7654925" cy="419576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619BD7-38E9-402B-8A4A-EFB91F12CF83}"/>
              </a:ext>
            </a:extLst>
          </p:cNvPr>
          <p:cNvSpPr txBox="1"/>
          <p:nvPr/>
        </p:nvSpPr>
        <p:spPr>
          <a:xfrm>
            <a:off x="948059" y="6041772"/>
            <a:ext cx="9789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Left simulation: </a:t>
            </a:r>
            <a:r>
              <a:rPr lang="en-HK" b="1" dirty="0">
                <a:solidFill>
                  <a:schemeClr val="bg1"/>
                </a:solidFill>
              </a:rPr>
              <a:t>area distribution </a:t>
            </a:r>
            <a:r>
              <a:rPr lang="en-HK" dirty="0"/>
              <a:t>of individual cells with width equal to </a:t>
            </a:r>
            <a:r>
              <a:rPr lang="en-HK" b="1" dirty="0">
                <a:solidFill>
                  <a:schemeClr val="bg1"/>
                </a:solidFill>
              </a:rPr>
              <a:t>0.01</a:t>
            </a:r>
          </a:p>
          <a:p>
            <a:r>
              <a:rPr lang="en-HK" dirty="0"/>
              <a:t>Right simulation: </a:t>
            </a:r>
            <a:r>
              <a:rPr lang="en-HK" b="1" dirty="0">
                <a:solidFill>
                  <a:schemeClr val="bg1"/>
                </a:solidFill>
              </a:rPr>
              <a:t>area distribution </a:t>
            </a:r>
            <a:r>
              <a:rPr lang="en-HK" dirty="0"/>
              <a:t>of individual cells with width equal to </a:t>
            </a:r>
            <a:r>
              <a:rPr lang="en-HK" b="1" dirty="0">
                <a:solidFill>
                  <a:schemeClr val="bg1"/>
                </a:solidFill>
              </a:rPr>
              <a:t>2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229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B565-E037-4411-9754-87BFDD9A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10586" cy="1400530"/>
          </a:xfrm>
        </p:spPr>
        <p:txBody>
          <a:bodyPr/>
          <a:lstStyle/>
          <a:p>
            <a:r>
              <a:rPr lang="en-HK" sz="3200" dirty="0"/>
              <a:t>Result from second simulation</a:t>
            </a:r>
          </a:p>
        </p:txBody>
      </p:sp>
      <p:pic>
        <p:nvPicPr>
          <p:cNvPr id="8" name="Online Media 5" title="2D-foam coarsening, local solver">
            <a:hlinkClick r:id="" action="ppaction://media"/>
            <a:extLst>
              <a:ext uri="{FF2B5EF4-FFF2-40B4-BE49-F238E27FC236}">
                <a16:creationId xmlns:a16="http://schemas.microsoft.com/office/drawing/2014/main" id="{509ED7AA-DAB9-40D3-9505-F66ED18AE0A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29943" y="1152983"/>
            <a:ext cx="6542035" cy="4906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E2A49-75E5-4B25-8574-FA5A9DBE882E}"/>
              </a:ext>
            </a:extLst>
          </p:cNvPr>
          <p:cNvSpPr txBox="1"/>
          <p:nvPr/>
        </p:nvSpPr>
        <p:spPr>
          <a:xfrm>
            <a:off x="2234485" y="6390443"/>
            <a:ext cx="8944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Reference:  </a:t>
            </a:r>
            <a:r>
              <a:rPr lang="en-HK" dirty="0">
                <a:hlinkClick r:id="rId4"/>
              </a:rPr>
              <a:t>https://www.youtube.com/watch?v=7lNKYKVtlTQ</a:t>
            </a:r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81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062F-AC55-4B77-A798-1DDCA6A9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DA42-2E7A-469D-BC5F-26CD6BBC8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41" y="1591253"/>
            <a:ext cx="10654862" cy="5266747"/>
          </a:xfrm>
        </p:spPr>
        <p:txBody>
          <a:bodyPr>
            <a:norm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Bubble configuration </a:t>
            </a:r>
            <a:r>
              <a:rPr lang="en-HK" dirty="0"/>
              <a:t>is governed by the </a:t>
            </a:r>
            <a:r>
              <a:rPr lang="en-HK" b="1" dirty="0">
                <a:solidFill>
                  <a:schemeClr val="bg1"/>
                </a:solidFill>
              </a:rPr>
              <a:t>minimization of length</a:t>
            </a:r>
            <a:r>
              <a:rPr lang="en-HK" dirty="0"/>
              <a:t>( or </a:t>
            </a:r>
            <a:r>
              <a:rPr lang="en-HK" b="1" dirty="0">
                <a:solidFill>
                  <a:schemeClr val="bg1"/>
                </a:solidFill>
              </a:rPr>
              <a:t>energy</a:t>
            </a:r>
            <a:r>
              <a:rPr lang="en-HK" dirty="0"/>
              <a:t>) in </a:t>
            </a:r>
            <a:r>
              <a:rPr lang="en-HK" b="1" dirty="0">
                <a:solidFill>
                  <a:schemeClr val="bg1"/>
                </a:solidFill>
              </a:rPr>
              <a:t>2D</a:t>
            </a:r>
            <a:r>
              <a:rPr lang="en-HK" dirty="0"/>
              <a:t> case, or minimization of surface area in 3D case.</a:t>
            </a:r>
          </a:p>
          <a:p>
            <a:r>
              <a:rPr lang="en-HK" dirty="0"/>
              <a:t>If </a:t>
            </a:r>
            <a:r>
              <a:rPr lang="en-HK" b="1" dirty="0">
                <a:solidFill>
                  <a:schemeClr val="bg1"/>
                </a:solidFill>
              </a:rPr>
              <a:t>pressure </a:t>
            </a:r>
            <a:r>
              <a:rPr lang="en-HK" dirty="0"/>
              <a:t>inside bubbles is </a:t>
            </a:r>
            <a:r>
              <a:rPr lang="en-HK" b="1" dirty="0">
                <a:solidFill>
                  <a:schemeClr val="bg1"/>
                </a:solidFill>
              </a:rPr>
              <a:t>uniform</a:t>
            </a:r>
            <a:r>
              <a:rPr lang="en-HK" dirty="0"/>
              <a:t>, minimized configuration is </a:t>
            </a:r>
            <a:r>
              <a:rPr lang="en-HK" b="1" dirty="0">
                <a:solidFill>
                  <a:schemeClr val="bg1"/>
                </a:solidFill>
              </a:rPr>
              <a:t>static</a:t>
            </a:r>
            <a:r>
              <a:rPr lang="en-HK" dirty="0"/>
              <a:t>, with nearly all angles being </a:t>
            </a:r>
            <a:r>
              <a:rPr lang="en-HK" b="1" dirty="0">
                <a:solidFill>
                  <a:schemeClr val="bg1"/>
                </a:solidFill>
              </a:rPr>
              <a:t>120 degree </a:t>
            </a:r>
            <a:r>
              <a:rPr lang="en-HK" dirty="0"/>
              <a:t>and </a:t>
            </a:r>
            <a:r>
              <a:rPr lang="en-HK" b="1" dirty="0">
                <a:solidFill>
                  <a:schemeClr val="bg1"/>
                </a:solidFill>
              </a:rPr>
              <a:t>bubbles being hexagonal</a:t>
            </a:r>
            <a:r>
              <a:rPr lang="en-HK" dirty="0"/>
              <a:t>.</a:t>
            </a:r>
            <a:endParaRPr lang="en-HK" b="1" dirty="0">
              <a:solidFill>
                <a:schemeClr val="bg1"/>
              </a:solidFill>
            </a:endParaRPr>
          </a:p>
          <a:p>
            <a:r>
              <a:rPr lang="en-HK" dirty="0"/>
              <a:t>If </a:t>
            </a:r>
            <a:r>
              <a:rPr lang="en-HK" b="1" dirty="0">
                <a:solidFill>
                  <a:schemeClr val="bg1"/>
                </a:solidFill>
              </a:rPr>
              <a:t>pressure</a:t>
            </a:r>
            <a:r>
              <a:rPr lang="en-HK" dirty="0"/>
              <a:t> is </a:t>
            </a:r>
            <a:r>
              <a:rPr lang="en-HK" b="1" dirty="0">
                <a:solidFill>
                  <a:schemeClr val="bg1"/>
                </a:solidFill>
              </a:rPr>
              <a:t>considered</a:t>
            </a:r>
            <a:r>
              <a:rPr lang="en-HK" dirty="0"/>
              <a:t>, minimized configuration is </a:t>
            </a:r>
            <a:r>
              <a:rPr lang="en-HK" b="1" dirty="0">
                <a:solidFill>
                  <a:schemeClr val="bg1"/>
                </a:solidFill>
              </a:rPr>
              <a:t>similar</a:t>
            </a:r>
            <a:r>
              <a:rPr lang="en-HK" dirty="0"/>
              <a:t> to that with uniform pressure. Only </a:t>
            </a:r>
            <a:r>
              <a:rPr lang="en-HK" b="1" dirty="0">
                <a:solidFill>
                  <a:schemeClr val="bg1"/>
                </a:solidFill>
              </a:rPr>
              <a:t>difference</a:t>
            </a:r>
            <a:r>
              <a:rPr lang="en-HK" dirty="0"/>
              <a:t> is that bubbles will </a:t>
            </a:r>
            <a:r>
              <a:rPr lang="en-HK" b="1" dirty="0">
                <a:solidFill>
                  <a:schemeClr val="bg1"/>
                </a:solidFill>
              </a:rPr>
              <a:t>shrink and enlarge continuously</a:t>
            </a:r>
            <a:r>
              <a:rPr lang="en-HK" dirty="0"/>
              <a:t>.</a:t>
            </a:r>
          </a:p>
          <a:p>
            <a:r>
              <a:rPr lang="en-HK" dirty="0"/>
              <a:t>In the </a:t>
            </a:r>
            <a:r>
              <a:rPr lang="en-HK" b="1" dirty="0">
                <a:solidFill>
                  <a:schemeClr val="bg1"/>
                </a:solidFill>
              </a:rPr>
              <a:t>first simulation </a:t>
            </a:r>
            <a:r>
              <a:rPr lang="en-HK" dirty="0"/>
              <a:t>we </a:t>
            </a:r>
            <a:r>
              <a:rPr lang="en-HK" b="1" dirty="0">
                <a:solidFill>
                  <a:schemeClr val="bg1"/>
                </a:solidFill>
              </a:rPr>
              <a:t>successfully simulate </a:t>
            </a:r>
            <a:r>
              <a:rPr lang="en-HK" dirty="0"/>
              <a:t>uniform pressure configuration by considering </a:t>
            </a:r>
            <a:r>
              <a:rPr lang="en-HK" b="1" dirty="0">
                <a:solidFill>
                  <a:schemeClr val="bg1"/>
                </a:solidFill>
              </a:rPr>
              <a:t>minimization of length(squared) </a:t>
            </a:r>
            <a:r>
              <a:rPr lang="en-HK" dirty="0"/>
              <a:t>and some </a:t>
            </a:r>
            <a:r>
              <a:rPr lang="en-HK" b="1" dirty="0">
                <a:solidFill>
                  <a:schemeClr val="bg1"/>
                </a:solidFill>
              </a:rPr>
              <a:t>physical constraints </a:t>
            </a:r>
            <a:r>
              <a:rPr lang="en-HK" dirty="0"/>
              <a:t>such as repulsive potential when two cells are too closed to each other.</a:t>
            </a:r>
          </a:p>
          <a:p>
            <a:r>
              <a:rPr lang="en-HK" dirty="0"/>
              <a:t>We </a:t>
            </a:r>
            <a:r>
              <a:rPr lang="en-HK" b="1" dirty="0">
                <a:solidFill>
                  <a:schemeClr val="bg1"/>
                </a:solidFill>
              </a:rPr>
              <a:t>add some parameters </a:t>
            </a:r>
            <a:r>
              <a:rPr lang="en-HK" dirty="0"/>
              <a:t>to on top of first simulation to </a:t>
            </a:r>
            <a:r>
              <a:rPr lang="en-HK" b="1" dirty="0">
                <a:solidFill>
                  <a:schemeClr val="bg1"/>
                </a:solidFill>
              </a:rPr>
              <a:t>simulate biological cell movement</a:t>
            </a:r>
            <a:r>
              <a:rPr lang="en-HK" dirty="0"/>
              <a:t>.</a:t>
            </a:r>
          </a:p>
          <a:p>
            <a:r>
              <a:rPr lang="en-HK" dirty="0"/>
              <a:t>We </a:t>
            </a:r>
            <a:r>
              <a:rPr lang="en-HK" b="1" dirty="0">
                <a:solidFill>
                  <a:schemeClr val="bg1"/>
                </a:solidFill>
              </a:rPr>
              <a:t>successfully simulate bubble movement </a:t>
            </a:r>
            <a:r>
              <a:rPr lang="en-HK" dirty="0"/>
              <a:t>when </a:t>
            </a:r>
            <a:r>
              <a:rPr lang="en-HK" b="1" dirty="0">
                <a:solidFill>
                  <a:schemeClr val="bg1"/>
                </a:solidFill>
              </a:rPr>
              <a:t>pressure</a:t>
            </a:r>
            <a:r>
              <a:rPr lang="en-HK" dirty="0"/>
              <a:t> is </a:t>
            </a:r>
            <a:r>
              <a:rPr lang="en-HK" b="1" dirty="0">
                <a:solidFill>
                  <a:schemeClr val="bg1"/>
                </a:solidFill>
              </a:rPr>
              <a:t>not uniform </a:t>
            </a:r>
            <a:r>
              <a:rPr lang="en-HK" dirty="0"/>
              <a:t>in</a:t>
            </a:r>
            <a:r>
              <a:rPr lang="en-HK" b="1" dirty="0">
                <a:solidFill>
                  <a:schemeClr val="bg1"/>
                </a:solidFill>
              </a:rPr>
              <a:t> second simulation</a:t>
            </a:r>
            <a:r>
              <a:rPr lang="en-HK" dirty="0"/>
              <a:t>.</a:t>
            </a:r>
          </a:p>
          <a:p>
            <a:endParaRPr lang="en-H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4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062F-AC55-4B77-A798-1DDCA6A9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of this presentation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DA42-2E7A-469D-BC5F-26CD6BBC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</a:t>
            </a:r>
            <a:r>
              <a:rPr lang="en-HK" b="1" dirty="0">
                <a:solidFill>
                  <a:schemeClr val="bg1"/>
                </a:solidFill>
              </a:rPr>
              <a:t>explain</a:t>
            </a:r>
            <a:r>
              <a:rPr lang="en-HK" dirty="0"/>
              <a:t> the </a:t>
            </a:r>
            <a:r>
              <a:rPr lang="en-HK" b="1" dirty="0">
                <a:solidFill>
                  <a:schemeClr val="bg1"/>
                </a:solidFill>
              </a:rPr>
              <a:t>principle</a:t>
            </a:r>
            <a:r>
              <a:rPr lang="en-HK" dirty="0"/>
              <a:t> behind </a:t>
            </a:r>
            <a:r>
              <a:rPr lang="en-HK" b="1" dirty="0">
                <a:solidFill>
                  <a:schemeClr val="bg1"/>
                </a:solidFill>
              </a:rPr>
              <a:t>bubble formation</a:t>
            </a:r>
          </a:p>
          <a:p>
            <a:r>
              <a:rPr lang="en-HK" dirty="0"/>
              <a:t>To </a:t>
            </a:r>
            <a:r>
              <a:rPr lang="en-HK" b="1" dirty="0">
                <a:solidFill>
                  <a:schemeClr val="bg1"/>
                </a:solidFill>
              </a:rPr>
              <a:t>demonstrate</a:t>
            </a:r>
            <a:r>
              <a:rPr lang="en-HK" dirty="0"/>
              <a:t> two </a:t>
            </a:r>
            <a:r>
              <a:rPr lang="en-HK" b="1" dirty="0">
                <a:solidFill>
                  <a:schemeClr val="bg1"/>
                </a:solidFill>
              </a:rPr>
              <a:t>numerical simulation </a:t>
            </a:r>
            <a:r>
              <a:rPr lang="en-HK" dirty="0"/>
              <a:t>to simulate </a:t>
            </a:r>
            <a:r>
              <a:rPr lang="en-HK" b="1" dirty="0">
                <a:solidFill>
                  <a:schemeClr val="bg1"/>
                </a:solidFill>
              </a:rPr>
              <a:t>bubble formation</a:t>
            </a:r>
          </a:p>
          <a:p>
            <a:r>
              <a:rPr lang="en-HK" dirty="0"/>
              <a:t>To explain some </a:t>
            </a:r>
            <a:r>
              <a:rPr lang="en-HK" b="1" dirty="0">
                <a:solidFill>
                  <a:schemeClr val="bg1"/>
                </a:solidFill>
              </a:rPr>
              <a:t>key results </a:t>
            </a:r>
            <a:r>
              <a:rPr lang="en-HK" dirty="0"/>
              <a:t>from the </a:t>
            </a:r>
            <a:r>
              <a:rPr lang="en-HK" b="1" dirty="0">
                <a:solidFill>
                  <a:schemeClr val="bg1"/>
                </a:solidFill>
              </a:rPr>
              <a:t>two simulations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D57D0-1341-450B-90B5-EB35E0C01AC0}"/>
              </a:ext>
            </a:extLst>
          </p:cNvPr>
          <p:cNvSpPr txBox="1"/>
          <p:nvPr/>
        </p:nvSpPr>
        <p:spPr>
          <a:xfrm>
            <a:off x="8324966" y="5786734"/>
            <a:ext cx="4055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Note: </a:t>
            </a:r>
            <a:r>
              <a:rPr lang="en-HK" b="1" dirty="0">
                <a:solidFill>
                  <a:schemeClr val="bg1"/>
                </a:solidFill>
              </a:rPr>
              <a:t>All videos </a:t>
            </a:r>
            <a:r>
              <a:rPr lang="en-HK" dirty="0"/>
              <a:t>included in this presentation are set to have </a:t>
            </a:r>
            <a:r>
              <a:rPr lang="en-HK" b="1" dirty="0">
                <a:solidFill>
                  <a:schemeClr val="bg1"/>
                </a:solidFill>
              </a:rPr>
              <a:t>framerate equal to 6</a:t>
            </a:r>
          </a:p>
        </p:txBody>
      </p:sp>
    </p:spTree>
    <p:extLst>
      <p:ext uri="{BB962C8B-B14F-4D97-AF65-F5344CB8AC3E}">
        <p14:creationId xmlns:p14="http://schemas.microsoft.com/office/powerpoint/2010/main" val="327532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789AF-3F2A-4724-8A15-501EEF2A64A2}"/>
              </a:ext>
            </a:extLst>
          </p:cNvPr>
          <p:cNvSpPr txBox="1"/>
          <p:nvPr/>
        </p:nvSpPr>
        <p:spPr>
          <a:xfrm>
            <a:off x="245580" y="203632"/>
            <a:ext cx="88571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u="sng" dirty="0"/>
              <a:t>Main paper reference:</a:t>
            </a:r>
            <a:r>
              <a:rPr lang="en-HK" sz="2400" dirty="0"/>
              <a:t> </a:t>
            </a:r>
            <a:r>
              <a:rPr lang="en-HK" sz="2400" dirty="0">
                <a:hlinkClick r:id="rId6"/>
              </a:rPr>
              <a:t>https://raw.githubusercontent.com/erleben/FOAM/master/doc/bondorf.17.master_thesis.pdf</a:t>
            </a:r>
            <a:endParaRPr lang="en-HK" sz="2400" dirty="0"/>
          </a:p>
          <a:p>
            <a:r>
              <a:rPr lang="en-GB" sz="2400" b="1" dirty="0">
                <a:effectLst/>
                <a:latin typeface="Arial" panose="020B0604020202020204" pitchFamily="34" charset="0"/>
              </a:rPr>
              <a:t>Simulation of Two-Dimensional Dry Foam Using a Vertex Model</a:t>
            </a:r>
          </a:p>
          <a:p>
            <a:r>
              <a:rPr lang="en-GB" sz="2400" b="1" dirty="0">
                <a:effectLst/>
                <a:latin typeface="Arial" panose="020B0604020202020204" pitchFamily="34" charset="0"/>
                <a:hlinkClick r:id="rId7"/>
              </a:rPr>
              <a:t>https://journals.plos.org/plosone/article?id=10.1371/journal.pone.0215836</a:t>
            </a:r>
            <a:endParaRPr lang="en-GB" sz="2400" b="1" dirty="0">
              <a:latin typeface="Arial" panose="020B0604020202020204" pitchFamily="34" charset="0"/>
            </a:endParaRPr>
          </a:p>
          <a:p>
            <a:r>
              <a:rPr lang="en-GB" sz="2400" b="1" dirty="0"/>
              <a:t>Dynamics and stationary configurations of heterogeneous foams</a:t>
            </a:r>
            <a:endParaRPr lang="en-HK" sz="2400" b="1" dirty="0"/>
          </a:p>
        </p:txBody>
      </p:sp>
    </p:spTree>
    <p:extLst>
      <p:ext uri="{BB962C8B-B14F-4D97-AF65-F5344CB8AC3E}">
        <p14:creationId xmlns:p14="http://schemas.microsoft.com/office/powerpoint/2010/main" val="299058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195499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Principle behind bubble formation</a:t>
            </a:r>
            <a:endParaRPr lang="en-HK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B174-B492-4F0D-ACCF-C7739E2B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To </a:t>
            </a:r>
            <a:r>
              <a:rPr lang="en-HK" b="1" dirty="0"/>
              <a:t>minimize total length/surface area</a:t>
            </a:r>
          </a:p>
          <a:p>
            <a:r>
              <a:rPr lang="en-HK" dirty="0">
                <a:solidFill>
                  <a:srgbClr val="EBEBEB"/>
                </a:solidFill>
              </a:rPr>
              <a:t>Therefore, we can let total length/surface area be the </a:t>
            </a:r>
            <a:r>
              <a:rPr lang="en-HK" b="1" dirty="0"/>
              <a:t>energy of system</a:t>
            </a:r>
          </a:p>
          <a:p>
            <a:r>
              <a:rPr lang="en-HK" dirty="0">
                <a:solidFill>
                  <a:srgbClr val="EBEBEB"/>
                </a:solidFill>
              </a:rPr>
              <a:t>The question becomes </a:t>
            </a:r>
            <a:r>
              <a:rPr lang="en-HK" b="1" dirty="0"/>
              <a:t>finding</a:t>
            </a:r>
            <a:r>
              <a:rPr lang="en-HK" dirty="0">
                <a:solidFill>
                  <a:srgbClr val="EBEBEB"/>
                </a:solidFill>
              </a:rPr>
              <a:t> </a:t>
            </a:r>
            <a:r>
              <a:rPr lang="en-HK" b="1" dirty="0"/>
              <a:t>a bubble configuration</a:t>
            </a:r>
            <a:r>
              <a:rPr lang="en-HK" dirty="0">
                <a:solidFill>
                  <a:srgbClr val="EBEBEB"/>
                </a:solidFill>
              </a:rPr>
              <a:t> to </a:t>
            </a:r>
            <a:r>
              <a:rPr lang="en-HK" b="1" dirty="0"/>
              <a:t>minimize energy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C9948-4A27-4996-B2BD-A437A946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72" y="1800999"/>
            <a:ext cx="2607728" cy="3155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E74381-8426-45C4-B022-74624EE3E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436" y="1706451"/>
            <a:ext cx="4334499" cy="3029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38391-2015-4AF9-8DD9-E011C03DCE5A}"/>
              </a:ext>
            </a:extLst>
          </p:cNvPr>
          <p:cNvSpPr txBox="1"/>
          <p:nvPr/>
        </p:nvSpPr>
        <p:spPr>
          <a:xfrm>
            <a:off x="5553492" y="5228823"/>
            <a:ext cx="589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In </a:t>
            </a:r>
            <a:r>
              <a:rPr lang="en-HK" b="1" dirty="0"/>
              <a:t>2</a:t>
            </a:r>
            <a:r>
              <a:rPr lang="en-GB" b="1" dirty="0"/>
              <a:t>D case</a:t>
            </a:r>
            <a:r>
              <a:rPr lang="en-GB" dirty="0"/>
              <a:t>, we try to minimize the </a:t>
            </a:r>
            <a:r>
              <a:rPr lang="en-GB" b="1" dirty="0"/>
              <a:t>total length</a:t>
            </a:r>
            <a:r>
              <a:rPr lang="en-GB" dirty="0"/>
              <a:t>; in </a:t>
            </a:r>
            <a:r>
              <a:rPr lang="en-GB" b="1" dirty="0"/>
              <a:t>3D</a:t>
            </a:r>
            <a:r>
              <a:rPr lang="en-GB" dirty="0"/>
              <a:t> case, we try to minimize the </a:t>
            </a:r>
            <a:r>
              <a:rPr lang="en-GB" b="1" dirty="0"/>
              <a:t>surface area</a:t>
            </a:r>
            <a:endParaRPr lang="en-HK" b="1" dirty="0"/>
          </a:p>
        </p:txBody>
      </p:sp>
    </p:spTree>
    <p:extLst>
      <p:ext uri="{BB962C8B-B14F-4D97-AF65-F5344CB8AC3E}">
        <p14:creationId xmlns:p14="http://schemas.microsoft.com/office/powerpoint/2010/main" val="88970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195499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Principle behind bubble formation</a:t>
            </a:r>
            <a:endParaRPr lang="en-HK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B174-B492-4F0D-ACCF-C7739E2B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9976060" cy="3785419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If we </a:t>
            </a:r>
            <a:r>
              <a:rPr lang="en-HK" b="1" dirty="0">
                <a:solidFill>
                  <a:schemeClr val="bg1"/>
                </a:solidFill>
              </a:rPr>
              <a:t>assume</a:t>
            </a:r>
            <a:r>
              <a:rPr lang="en-HK" dirty="0">
                <a:solidFill>
                  <a:srgbClr val="EBEBEB"/>
                </a:solidFill>
              </a:rPr>
              <a:t> that </a:t>
            </a:r>
            <a:r>
              <a:rPr lang="en-HK" b="1" dirty="0">
                <a:solidFill>
                  <a:schemeClr val="bg1"/>
                </a:solidFill>
              </a:rPr>
              <a:t>pressure</a:t>
            </a:r>
            <a:r>
              <a:rPr lang="en-HK" dirty="0">
                <a:solidFill>
                  <a:srgbClr val="EBEBEB"/>
                </a:solidFill>
              </a:rPr>
              <a:t> </a:t>
            </a:r>
            <a:r>
              <a:rPr lang="en-HK" b="1" dirty="0">
                <a:solidFill>
                  <a:schemeClr val="bg1"/>
                </a:solidFill>
              </a:rPr>
              <a:t>across whole bubble configuration </a:t>
            </a:r>
            <a:r>
              <a:rPr lang="en-HK" dirty="0">
                <a:solidFill>
                  <a:srgbClr val="EBEBEB"/>
                </a:solidFill>
              </a:rPr>
              <a:t>is </a:t>
            </a:r>
            <a:r>
              <a:rPr lang="en-HK" b="1" dirty="0">
                <a:solidFill>
                  <a:schemeClr val="bg1"/>
                </a:solidFill>
              </a:rPr>
              <a:t>uniform</a:t>
            </a:r>
            <a:r>
              <a:rPr lang="en-HK" dirty="0">
                <a:solidFill>
                  <a:srgbClr val="EBEBEB"/>
                </a:solidFill>
              </a:rPr>
              <a:t>(no pressure difference), bubble </a:t>
            </a:r>
            <a:r>
              <a:rPr lang="en-HK" b="1" dirty="0">
                <a:solidFill>
                  <a:schemeClr val="bg1"/>
                </a:solidFill>
              </a:rPr>
              <a:t>should not shrink or enlarge</a:t>
            </a:r>
            <a:r>
              <a:rPr lang="en-HK" dirty="0">
                <a:solidFill>
                  <a:srgbClr val="EBEBEB"/>
                </a:solidFill>
              </a:rPr>
              <a:t>(primary driving force behind diffusion is pressure). We can </a:t>
            </a:r>
            <a:r>
              <a:rPr lang="en-HK" b="1" dirty="0">
                <a:solidFill>
                  <a:schemeClr val="bg1"/>
                </a:solidFill>
              </a:rPr>
              <a:t>therefore</a:t>
            </a:r>
            <a:r>
              <a:rPr lang="en-HK" dirty="0">
                <a:solidFill>
                  <a:srgbClr val="EBEBEB"/>
                </a:solidFill>
              </a:rPr>
              <a:t> </a:t>
            </a:r>
            <a:r>
              <a:rPr lang="en-HK" b="1" dirty="0">
                <a:solidFill>
                  <a:schemeClr val="bg1"/>
                </a:solidFill>
              </a:rPr>
              <a:t>assume</a:t>
            </a:r>
            <a:r>
              <a:rPr lang="en-HK" dirty="0">
                <a:solidFill>
                  <a:srgbClr val="EBEBEB"/>
                </a:solidFill>
              </a:rPr>
              <a:t> as well that </a:t>
            </a:r>
            <a:r>
              <a:rPr lang="en-HK" b="1" dirty="0">
                <a:solidFill>
                  <a:schemeClr val="bg1"/>
                </a:solidFill>
              </a:rPr>
              <a:t>volume/area in 2D/3D bubble do not change</a:t>
            </a:r>
            <a:r>
              <a:rPr lang="en-HK" dirty="0">
                <a:solidFill>
                  <a:srgbClr val="EBEBEB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243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62E3-C073-42F4-9D1A-DE7B69AF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EBEBEB"/>
                </a:solidFill>
              </a:rPr>
              <a:t>Principle behind bubble formation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F392F-ED2D-4011-A589-6057EBB9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110068"/>
            <a:ext cx="8946541" cy="4195481"/>
          </a:xfrm>
        </p:spPr>
        <p:txBody>
          <a:bodyPr/>
          <a:lstStyle/>
          <a:p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can define the </a:t>
            </a:r>
            <a:r>
              <a:rPr lang="en-HK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Lagrangian</a:t>
            </a:r>
            <a:r>
              <a:rPr lang="en-HK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(energy)</a:t>
            </a: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of a </a:t>
            </a:r>
            <a:r>
              <a:rPr lang="en-HK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2D bubble </a:t>
            </a: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configuration as </a:t>
            </a:r>
          </a:p>
          <a:p>
            <a:endParaRPr lang="en-HK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HK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HK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HK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HK" dirty="0"/>
              <a:t>                             </a:t>
            </a: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 the </a:t>
            </a:r>
            <a:r>
              <a:rPr lang="en-HK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boundary length</a:t>
            </a:r>
          </a:p>
          <a:p>
            <a:endParaRPr lang="en-HK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HK" dirty="0"/>
              <a:t>                                 is the </a:t>
            </a:r>
            <a:r>
              <a:rPr lang="en-HK" b="1" dirty="0">
                <a:solidFill>
                  <a:schemeClr val="bg1"/>
                </a:solidFill>
              </a:rPr>
              <a:t>area of each bubble (a constraint)</a:t>
            </a:r>
          </a:p>
          <a:p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</a:t>
            </a:r>
            <a:r>
              <a:rPr lang="en-HK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minimize the total boundary length</a:t>
            </a: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subjected to the </a:t>
            </a:r>
            <a:r>
              <a:rPr lang="en-HK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constrain</a:t>
            </a:r>
            <a:r>
              <a:rPr lang="en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that </a:t>
            </a:r>
            <a:r>
              <a:rPr lang="en-HK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each bubble has a fixed area</a:t>
            </a:r>
          </a:p>
          <a:p>
            <a:endParaRPr lang="en-HK" dirty="0"/>
          </a:p>
        </p:txBody>
      </p:sp>
      <p:pic>
        <p:nvPicPr>
          <p:cNvPr id="4" name="Picture 3" descr="A white paper with black writing&#10;&#10;Description automatically generated with low confidence">
            <a:extLst>
              <a:ext uri="{FF2B5EF4-FFF2-40B4-BE49-F238E27FC236}">
                <a16:creationId xmlns:a16="http://schemas.microsoft.com/office/drawing/2014/main" id="{15DE6CA1-A498-46BF-A54D-722C97244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74" y="2661920"/>
            <a:ext cx="421005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outdoor object, honeycomb, indoor, tiled&#10;&#10;Description automatically generated">
            <a:extLst>
              <a:ext uri="{FF2B5EF4-FFF2-40B4-BE49-F238E27FC236}">
                <a16:creationId xmlns:a16="http://schemas.microsoft.com/office/drawing/2014/main" id="{ACC6B8C0-D582-45D6-98A7-1B974544D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741" y="2009755"/>
            <a:ext cx="3424192" cy="274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4E65F215-3AAD-4FB9-AED0-07E3CC862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08" y="3959559"/>
            <a:ext cx="2011680" cy="59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CF4FC3E-20A2-48BB-A0B7-D23570095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08" y="4907630"/>
            <a:ext cx="2198370" cy="34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246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62E3-C073-42F4-9D1A-DE7B69AF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05" y="5114475"/>
            <a:ext cx="9404723" cy="1400530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Honey-comb structure and </a:t>
            </a:r>
            <a:r>
              <a:rPr lang="en-GB" b="1" dirty="0">
                <a:solidFill>
                  <a:schemeClr val="bg1"/>
                </a:solidFill>
                <a:sym typeface="Wingdings" panose="05000000000000000000" pitchFamily="2" charset="2"/>
              </a:rPr>
              <a:t>Plateau’s Law (120 degree)</a:t>
            </a:r>
            <a:endParaRPr lang="en-H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01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195499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Principle behind bubble formation</a:t>
            </a:r>
            <a:endParaRPr lang="en-HK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B174-B492-4F0D-ACCF-C7739E2B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But in </a:t>
            </a:r>
            <a:r>
              <a:rPr lang="en-HK" b="1" dirty="0">
                <a:solidFill>
                  <a:schemeClr val="bg1"/>
                </a:solidFill>
              </a:rPr>
              <a:t>real world</a:t>
            </a:r>
            <a:r>
              <a:rPr lang="en-HK" dirty="0">
                <a:solidFill>
                  <a:srgbClr val="EBEBEB"/>
                </a:solidFill>
              </a:rPr>
              <a:t>, there may be </a:t>
            </a:r>
            <a:r>
              <a:rPr lang="en-HK" b="1" dirty="0">
                <a:solidFill>
                  <a:schemeClr val="bg1"/>
                </a:solidFill>
              </a:rPr>
              <a:t>pressure difference across difference bubbles</a:t>
            </a:r>
            <a:r>
              <a:rPr lang="en-HK" dirty="0">
                <a:solidFill>
                  <a:srgbClr val="EBEBEB"/>
                </a:solidFill>
              </a:rPr>
              <a:t>. </a:t>
            </a:r>
          </a:p>
          <a:p>
            <a:r>
              <a:rPr lang="en-HK" dirty="0">
                <a:solidFill>
                  <a:srgbClr val="EBEBEB"/>
                </a:solidFill>
              </a:rPr>
              <a:t>Specifically, </a:t>
            </a:r>
            <a:r>
              <a:rPr lang="en-HK" b="1" dirty="0">
                <a:solidFill>
                  <a:schemeClr val="bg1"/>
                </a:solidFill>
              </a:rPr>
              <a:t>gases</a:t>
            </a:r>
            <a:r>
              <a:rPr lang="en-HK" dirty="0">
                <a:solidFill>
                  <a:srgbClr val="EBEBEB"/>
                </a:solidFill>
              </a:rPr>
              <a:t> </a:t>
            </a:r>
            <a:r>
              <a:rPr lang="en-HK" b="1" dirty="0">
                <a:solidFill>
                  <a:schemeClr val="bg1"/>
                </a:solidFill>
              </a:rPr>
              <a:t>inside</a:t>
            </a:r>
            <a:r>
              <a:rPr lang="en-HK" dirty="0">
                <a:solidFill>
                  <a:srgbClr val="EBEBEB"/>
                </a:solidFill>
              </a:rPr>
              <a:t> a </a:t>
            </a:r>
            <a:r>
              <a:rPr lang="en-HK" b="1" dirty="0">
                <a:solidFill>
                  <a:schemeClr val="bg1"/>
                </a:solidFill>
              </a:rPr>
              <a:t>high pressure </a:t>
            </a:r>
            <a:r>
              <a:rPr lang="en-HK" dirty="0"/>
              <a:t>bubble</a:t>
            </a:r>
            <a:r>
              <a:rPr lang="en-HK" b="1" dirty="0">
                <a:solidFill>
                  <a:schemeClr val="bg1"/>
                </a:solidFill>
              </a:rPr>
              <a:t> will diffuse into low pressure </a:t>
            </a:r>
            <a:r>
              <a:rPr lang="en-HK" dirty="0">
                <a:solidFill>
                  <a:srgbClr val="EBEBEB"/>
                </a:solidFill>
              </a:rPr>
              <a:t>bubble. The low pressure bubble will </a:t>
            </a:r>
            <a:r>
              <a:rPr lang="en-HK" b="1" dirty="0">
                <a:solidFill>
                  <a:schemeClr val="bg1"/>
                </a:solidFill>
              </a:rPr>
              <a:t>enlarge</a:t>
            </a:r>
            <a:r>
              <a:rPr lang="en-HK" dirty="0">
                <a:solidFill>
                  <a:srgbClr val="EBEBEB"/>
                </a:solidFill>
              </a:rPr>
              <a:t> and the other one will </a:t>
            </a:r>
            <a:r>
              <a:rPr lang="en-HK" b="1" dirty="0">
                <a:solidFill>
                  <a:schemeClr val="bg1"/>
                </a:solidFill>
              </a:rPr>
              <a:t>shrink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4D8DA-D32E-472D-A90E-3FDBE0B84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64019"/>
            <a:ext cx="3887239" cy="1548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33A18-718C-4132-A679-66BF8E591A23}"/>
              </a:ext>
            </a:extLst>
          </p:cNvPr>
          <p:cNvSpPr txBox="1"/>
          <p:nvPr/>
        </p:nvSpPr>
        <p:spPr>
          <a:xfrm>
            <a:off x="5933275" y="4622370"/>
            <a:ext cx="56946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von Neumann’s law for bubble: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is the area of a bubble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 is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γ is surface tension of the liquid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κ  IS diffusion constant of the liquid which controls the transfer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n is the number of films </a:t>
            </a:r>
            <a:r>
              <a:rPr lang="en-GB" dirty="0"/>
              <a:t>that bubble possesses.</a:t>
            </a:r>
          </a:p>
          <a:p>
            <a:endParaRPr lang="en-HK" dirty="0"/>
          </a:p>
        </p:txBody>
      </p:sp>
      <p:pic>
        <p:nvPicPr>
          <p:cNvPr id="6" name="Picture 5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9C40DA29-62FC-4E69-8B16-4521A82D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275" y="3437361"/>
            <a:ext cx="4497420" cy="10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9161882" cy="195499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Two bubble numerical simulations</a:t>
            </a:r>
            <a:endParaRPr lang="en-HK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B174-B492-4F0D-ACCF-C7739E2B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9976060" cy="3785419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First simulation is to </a:t>
            </a:r>
            <a:r>
              <a:rPr lang="en-HK" b="1" dirty="0">
                <a:solidFill>
                  <a:schemeClr val="bg1"/>
                </a:solidFill>
              </a:rPr>
              <a:t>assume</a:t>
            </a:r>
            <a:r>
              <a:rPr lang="en-HK" dirty="0">
                <a:solidFill>
                  <a:srgbClr val="EBEBEB"/>
                </a:solidFill>
              </a:rPr>
              <a:t> that </a:t>
            </a:r>
            <a:r>
              <a:rPr lang="en-HK" b="1" dirty="0">
                <a:solidFill>
                  <a:schemeClr val="bg1"/>
                </a:solidFill>
              </a:rPr>
              <a:t>pressure</a:t>
            </a:r>
            <a:r>
              <a:rPr lang="en-HK" dirty="0">
                <a:solidFill>
                  <a:srgbClr val="EBEBEB"/>
                </a:solidFill>
              </a:rPr>
              <a:t> inside bubble configuration is </a:t>
            </a:r>
            <a:r>
              <a:rPr lang="en-HK" b="1" dirty="0">
                <a:solidFill>
                  <a:schemeClr val="bg1"/>
                </a:solidFill>
              </a:rPr>
              <a:t>uniform</a:t>
            </a:r>
            <a:r>
              <a:rPr lang="en-HK" dirty="0">
                <a:solidFill>
                  <a:srgbClr val="EBEBEB"/>
                </a:solidFill>
              </a:rPr>
              <a:t> </a:t>
            </a:r>
            <a:r>
              <a:rPr lang="en-HK" dirty="0">
                <a:solidFill>
                  <a:srgbClr val="EBEBEB"/>
                </a:solidFill>
                <a:sym typeface="Wingdings" panose="05000000000000000000" pitchFamily="2" charset="2"/>
              </a:rPr>
              <a:t> simulation result should be </a:t>
            </a:r>
            <a:r>
              <a:rPr lang="en-HK" b="1" dirty="0">
                <a:solidFill>
                  <a:schemeClr val="bg1"/>
                </a:solidFill>
                <a:sym typeface="Wingdings" panose="05000000000000000000" pitchFamily="2" charset="2"/>
              </a:rPr>
              <a:t>static</a:t>
            </a:r>
            <a:r>
              <a:rPr lang="en-HK" dirty="0">
                <a:solidFill>
                  <a:srgbClr val="EBEBEB"/>
                </a:solidFill>
                <a:sym typeface="Wingdings" panose="05000000000000000000" pitchFamily="2" charset="2"/>
              </a:rPr>
              <a:t>, obeying </a:t>
            </a:r>
            <a:r>
              <a:rPr lang="en-HK" b="1" dirty="0">
                <a:solidFill>
                  <a:schemeClr val="bg1"/>
                </a:solidFill>
                <a:sym typeface="Wingdings" panose="05000000000000000000" pitchFamily="2" charset="2"/>
              </a:rPr>
              <a:t>Plateau’s Law (120 degree) and honey-comb shape</a:t>
            </a:r>
          </a:p>
          <a:p>
            <a:r>
              <a:rPr lang="en-HK" dirty="0">
                <a:solidFill>
                  <a:srgbClr val="EBEBEB"/>
                </a:solidFill>
                <a:sym typeface="Wingdings" panose="05000000000000000000" pitchFamily="2" charset="2"/>
              </a:rPr>
              <a:t>Second simulation is to </a:t>
            </a:r>
            <a:r>
              <a:rPr lang="en-HK" b="1" dirty="0">
                <a:solidFill>
                  <a:schemeClr val="bg1"/>
                </a:solidFill>
                <a:sym typeface="Wingdings" panose="05000000000000000000" pitchFamily="2" charset="2"/>
              </a:rPr>
              <a:t>assume</a:t>
            </a:r>
            <a:r>
              <a:rPr lang="en-HK" dirty="0">
                <a:solidFill>
                  <a:srgbClr val="EBEBEB"/>
                </a:solidFill>
                <a:sym typeface="Wingdings" panose="05000000000000000000" pitchFamily="2" charset="2"/>
              </a:rPr>
              <a:t> that </a:t>
            </a:r>
            <a:r>
              <a:rPr lang="en-HK" b="1" dirty="0">
                <a:solidFill>
                  <a:schemeClr val="bg1"/>
                </a:solidFill>
                <a:sym typeface="Wingdings" panose="05000000000000000000" pitchFamily="2" charset="2"/>
              </a:rPr>
              <a:t>pressure differences exist </a:t>
            </a:r>
            <a:r>
              <a:rPr lang="en-HK" dirty="0">
                <a:solidFill>
                  <a:srgbClr val="EBEBEB"/>
                </a:solidFill>
                <a:sym typeface="Wingdings" panose="05000000000000000000" pitchFamily="2" charset="2"/>
              </a:rPr>
              <a:t>within bubble configuration, and hence </a:t>
            </a:r>
            <a:r>
              <a:rPr lang="en-HK" b="1" dirty="0">
                <a:solidFill>
                  <a:schemeClr val="bg1"/>
                </a:solidFill>
                <a:sym typeface="Wingdings" panose="05000000000000000000" pitchFamily="2" charset="2"/>
              </a:rPr>
              <a:t>diffusion occurs </a:t>
            </a:r>
            <a:r>
              <a:rPr lang="en-HK" dirty="0">
                <a:solidFill>
                  <a:srgbClr val="EBEBEB"/>
                </a:solidFill>
                <a:sym typeface="Wingdings" panose="05000000000000000000" pitchFamily="2" charset="2"/>
              </a:rPr>
              <a:t> simulation result should give </a:t>
            </a:r>
            <a:r>
              <a:rPr lang="en-HK" b="1" dirty="0">
                <a:solidFill>
                  <a:schemeClr val="bg1"/>
                </a:solidFill>
                <a:sym typeface="Wingdings" panose="05000000000000000000" pitchFamily="2" charset="2"/>
              </a:rPr>
              <a:t>shrinking and enlarging bubbles</a:t>
            </a:r>
            <a:endParaRPr lang="en-H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440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3796</TotalTime>
  <Words>817</Words>
  <Application>Microsoft Office PowerPoint</Application>
  <PresentationFormat>Widescreen</PresentationFormat>
  <Paragraphs>77</Paragraphs>
  <Slides>16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Numerical simulation of Foams </vt:lpstr>
      <vt:lpstr>Objective of this presentation</vt:lpstr>
      <vt:lpstr>PowerPoint Presentation</vt:lpstr>
      <vt:lpstr>Principle behind bubble formation</vt:lpstr>
      <vt:lpstr>Principle behind bubble formation</vt:lpstr>
      <vt:lpstr>Principle behind bubble formation</vt:lpstr>
      <vt:lpstr>Honey-comb structure and Plateau’s Law (120 degree)</vt:lpstr>
      <vt:lpstr>Principle behind bubble formation</vt:lpstr>
      <vt:lpstr>Two bubble numerical simulations</vt:lpstr>
      <vt:lpstr>Result from first simulation</vt:lpstr>
      <vt:lpstr>Result from first simulation – some interesting statistics</vt:lpstr>
      <vt:lpstr>Addition to the result from first simulation</vt:lpstr>
      <vt:lpstr>Addition to the result from first simulation – Adding chaotic thermal random motion</vt:lpstr>
      <vt:lpstr>Addition to the result from first simulation – Adding chaotic thermal random motion</vt:lpstr>
      <vt:lpstr>Result from second simulation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Numerical Simulation of Foams Presentation --</dc:title>
  <dc:creator>Pan HAU</dc:creator>
  <cp:lastModifiedBy>Pan Hau</cp:lastModifiedBy>
  <cp:revision>617</cp:revision>
  <dcterms:created xsi:type="dcterms:W3CDTF">2022-03-01T01:52:41Z</dcterms:created>
  <dcterms:modified xsi:type="dcterms:W3CDTF">2022-04-18T13:20:48Z</dcterms:modified>
</cp:coreProperties>
</file>